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20"/>
  </p:handoutMasterIdLst>
  <p:sldIdLst>
    <p:sldId id="256" r:id="rId2"/>
    <p:sldId id="257" r:id="rId3"/>
    <p:sldId id="258" r:id="rId4"/>
    <p:sldId id="272" r:id="rId5"/>
    <p:sldId id="273" r:id="rId6"/>
    <p:sldId id="276" r:id="rId7"/>
    <p:sldId id="277" r:id="rId8"/>
    <p:sldId id="265" r:id="rId9"/>
    <p:sldId id="274" r:id="rId10"/>
    <p:sldId id="275" r:id="rId11"/>
    <p:sldId id="260" r:id="rId12"/>
    <p:sldId id="261" r:id="rId13"/>
    <p:sldId id="262" r:id="rId14"/>
    <p:sldId id="263" r:id="rId15"/>
    <p:sldId id="266" r:id="rId16"/>
    <p:sldId id="278" r:id="rId17"/>
    <p:sldId id="271" r:id="rId18"/>
    <p:sldId id="264" r:id="rId1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390A1-C725-40B0-A848-126A5E4F5744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D87E8-1162-4215-9428-CA53BFC9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644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331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1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2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35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335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5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35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35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56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5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5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CCE0F1-3952-4CCA-8AD6-150D10056C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70AF0-3DD6-45A2-B783-888047084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BC20B-7A5E-4F36-B07E-75874B725D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21C4D-3434-4AAD-ACB3-342479BA45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D97B6-6740-4609-AFF1-34FB648098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AD0E4-EC98-41BD-BEBE-5D0853D7D7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E8101C-B6C6-461F-B6BE-03033A2BAA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37F1C-85AC-4FCD-ABEC-585E14A204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932FC-F4C8-4199-867F-3DAA6579AF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6D6F2-2BEF-4E5D-B131-431E41014C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55A98-EF34-420B-A519-9DF1FD2008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229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1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2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232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2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33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33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33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233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233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8D8414C-593D-4603-805C-3D4E3E3AE3B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229600" cy="1828800"/>
          </a:xfrm>
        </p:spPr>
        <p:txBody>
          <a:bodyPr/>
          <a:lstStyle/>
          <a:p>
            <a:r>
              <a:rPr lang="en-US" dirty="0"/>
              <a:t>The United States  and Mexico at War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/>
          <a:p>
            <a:r>
              <a:rPr lang="en-US" dirty="0"/>
              <a:t>The War with Mexico determined Texas’s present-day southern border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http://img.docstoccdn.com/thumb/orig/12138453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343400"/>
            <a:ext cx="28194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legendsofamerica.com/photos-americanhistory/Battle%20of%20Buena%20Vista,%20fought%20Feb%2023,%201847,%20Courier%20and%20Ives,%201847-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389348"/>
            <a:ext cx="3276600" cy="2070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Tensions Between Mexico and the United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30725"/>
          </a:xfrm>
        </p:spPr>
        <p:txBody>
          <a:bodyPr/>
          <a:lstStyle/>
          <a:p>
            <a:r>
              <a:rPr lang="en-US" dirty="0"/>
              <a:t>Mexican leaders refused to discuss the matter, which angered U.S. leaders.</a:t>
            </a:r>
          </a:p>
          <a:p>
            <a:endParaRPr lang="en-US" dirty="0"/>
          </a:p>
          <a:p>
            <a:r>
              <a:rPr lang="en-US" dirty="0"/>
              <a:t>Mexicans were offended that U.S. officials thought they would trade parts of their country for money.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7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821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U.S. leaders wanted the territories controlled by Mexico, but </a:t>
            </a:r>
            <a:r>
              <a:rPr lang="en-US" sz="2800" dirty="0">
                <a:solidFill>
                  <a:srgbClr val="FFFF00"/>
                </a:solidFill>
              </a:rPr>
              <a:t>some citizens of the United States did not agree.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Many New Englanders and Midwesterners thought that the primary reason their government wanted Texas and the southwestern land was to expand slavery.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They were against the annexation of Texas and war with Mexico because of their </a:t>
            </a:r>
            <a:r>
              <a:rPr lang="en-US" sz="2800" dirty="0">
                <a:solidFill>
                  <a:srgbClr val="FFFF00"/>
                </a:solidFill>
              </a:rPr>
              <a:t>objection to slavery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rgbClr val="FFFF00"/>
                </a:solidFill>
              </a:rPr>
              <a:t>MANY DID NOT WANT WAR WITH MEXICO!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Fighting Breaks Out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FFFF00"/>
                </a:solidFill>
              </a:rPr>
              <a:t>Cause – Mexico claimed the Nueces River as It’s border and the United States/Texas claimed the Rio Grande.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FFFF00"/>
                </a:solidFill>
              </a:rPr>
              <a:t>President </a:t>
            </a:r>
            <a:r>
              <a:rPr lang="en-US" sz="2000" dirty="0">
                <a:solidFill>
                  <a:srgbClr val="FFFF00"/>
                </a:solidFill>
              </a:rPr>
              <a:t>Polk ordered General Zachary Taylor to place troops along the </a:t>
            </a:r>
            <a:r>
              <a:rPr lang="en-US" sz="2000" dirty="0" smtClean="0">
                <a:solidFill>
                  <a:srgbClr val="FFFF00"/>
                </a:solidFill>
              </a:rPr>
              <a:t>Nueces </a:t>
            </a:r>
            <a:r>
              <a:rPr lang="en-US" sz="2000" dirty="0">
                <a:solidFill>
                  <a:srgbClr val="FFFF00"/>
                </a:solidFill>
              </a:rPr>
              <a:t>River. 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In response, Mexican General Mariano Arista led his troops to a location just south of the Rio Grande.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When the Mexican Government refused to discuss matters further, </a:t>
            </a:r>
            <a:r>
              <a:rPr lang="en-US" sz="2000" dirty="0">
                <a:solidFill>
                  <a:srgbClr val="FFFF00"/>
                </a:solidFill>
              </a:rPr>
              <a:t>American troops were ordered </a:t>
            </a:r>
            <a:r>
              <a:rPr lang="en-US" sz="2000" dirty="0" smtClean="0">
                <a:solidFill>
                  <a:srgbClr val="FFFF00"/>
                </a:solidFill>
              </a:rPr>
              <a:t>to </a:t>
            </a:r>
            <a:r>
              <a:rPr lang="en-US" sz="2000" dirty="0">
                <a:solidFill>
                  <a:srgbClr val="FFFF00"/>
                </a:solidFill>
              </a:rPr>
              <a:t>the Rio Grande.</a:t>
            </a:r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</p:txBody>
      </p:sp>
      <p:pic>
        <p:nvPicPr>
          <p:cNvPr id="7172" name="Picture 4" descr="j02309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81200" cy="1458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War with Mexico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There were other clashes between Mexican and American troops, and the United States declared </a:t>
            </a:r>
            <a:r>
              <a:rPr lang="en-US" sz="2400" dirty="0" smtClean="0"/>
              <a:t>War </a:t>
            </a:r>
            <a:r>
              <a:rPr lang="en-US" sz="2400" dirty="0"/>
              <a:t>on Mexico on May 13, 1846</a:t>
            </a:r>
            <a:r>
              <a:rPr lang="en-US" sz="2400" dirty="0" smtClean="0"/>
              <a:t>.</a:t>
            </a:r>
          </a:p>
          <a:p>
            <a:pPr marL="0" indent="0">
              <a:lnSpc>
                <a:spcPct val="80000"/>
              </a:lnSpc>
              <a:buNone/>
            </a:pPr>
            <a:endParaRPr lang="en-US" sz="2400" dirty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General </a:t>
            </a:r>
            <a:r>
              <a:rPr lang="en-US" sz="2400" dirty="0">
                <a:solidFill>
                  <a:srgbClr val="FFFF00"/>
                </a:solidFill>
              </a:rPr>
              <a:t>Taylor </a:t>
            </a:r>
            <a:r>
              <a:rPr lang="en-US" sz="2400" dirty="0"/>
              <a:t>marched his troops southward into Mexico.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The war begins at Brownsville when a small battle breaks out and American blood is shed.</a:t>
            </a:r>
            <a:endParaRPr lang="en-US" sz="2400" dirty="0"/>
          </a:p>
        </p:txBody>
      </p:sp>
      <p:pic>
        <p:nvPicPr>
          <p:cNvPr id="8196" name="Picture 4" descr="j02381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638800"/>
            <a:ext cx="1219200" cy="1033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6587"/>
          </a:xfrm>
        </p:spPr>
        <p:txBody>
          <a:bodyPr/>
          <a:lstStyle/>
          <a:p>
            <a:r>
              <a:rPr lang="en-US" dirty="0"/>
              <a:t>Texans in the War with Mexico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229600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FFFF00"/>
                </a:solidFill>
              </a:rPr>
              <a:t>Texans were eager to take part in the War with Mexico</a:t>
            </a:r>
            <a:r>
              <a:rPr lang="en-US" sz="2400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 smtClean="0"/>
              <a:t>  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For many it was another chance to “Remember the Alamo</a:t>
            </a:r>
            <a:r>
              <a:rPr lang="en-US" sz="2400" dirty="0" smtClean="0"/>
              <a:t>.”</a:t>
            </a:r>
          </a:p>
          <a:p>
            <a:pPr marL="0" indent="0"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About 5,000 Texans served with the U.S. forces during the war</a:t>
            </a:r>
            <a:r>
              <a:rPr lang="en-US" sz="2400" dirty="0" smtClean="0"/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Many of the men who fought were Texas Rangers.  They served as scouts for U.S. generals. These rangers knew the Texas territory well and helped guide U.S. troops into Mexico</a:t>
            </a:r>
            <a:r>
              <a:rPr lang="en-US" sz="2400" dirty="0" smtClean="0"/>
              <a:t>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/>
              <a:t>There were 80,000 U.S. soldiers who fought in the War with Mexico. </a:t>
            </a:r>
            <a:r>
              <a:rPr lang="en-US" sz="2400" dirty="0" smtClean="0"/>
              <a:t>Almost 13,000 died.  Mexico lost many more.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278" y="457200"/>
            <a:ext cx="8229600" cy="1143000"/>
          </a:xfrm>
        </p:spPr>
        <p:txBody>
          <a:bodyPr/>
          <a:lstStyle/>
          <a:p>
            <a:r>
              <a:rPr lang="en-US" sz="4000" dirty="0"/>
              <a:t>Treaty of Guadalupe </a:t>
            </a:r>
            <a:r>
              <a:rPr lang="en-US" sz="4000" dirty="0" smtClean="0"/>
              <a:t>Hidalgo - 1848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278" y="1600200"/>
            <a:ext cx="8229600" cy="4530725"/>
          </a:xfrm>
        </p:spPr>
        <p:txBody>
          <a:bodyPr/>
          <a:lstStyle/>
          <a:p>
            <a:r>
              <a:rPr lang="en-US" sz="2800" dirty="0">
                <a:solidFill>
                  <a:srgbClr val="FFFF00"/>
                </a:solidFill>
              </a:rPr>
              <a:t>The War ended with the Treaty of Guadalupe </a:t>
            </a:r>
            <a:r>
              <a:rPr lang="en-US" sz="2800" dirty="0" smtClean="0">
                <a:solidFill>
                  <a:srgbClr val="FFFF00"/>
                </a:solidFill>
              </a:rPr>
              <a:t>Hidalgo</a:t>
            </a:r>
          </a:p>
          <a:p>
            <a:pPr marL="0" indent="0">
              <a:buNone/>
            </a:pPr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Mexican Cession – the Southwest is clamed by the US.</a:t>
            </a:r>
          </a:p>
          <a:p>
            <a:pPr marL="0" indent="0">
              <a:buNone/>
            </a:pPr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Mexico accepts Texas as part of the US.  U.S. pays Mexico $15 </a:t>
            </a:r>
            <a:r>
              <a:rPr lang="en-US" sz="2800" dirty="0" smtClean="0">
                <a:solidFill>
                  <a:srgbClr val="FFFF00"/>
                </a:solidFill>
              </a:rPr>
              <a:t>million</a:t>
            </a:r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Rio Grande becomes the border!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15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filebox.vt.edu/users/bgilkers/digitaltimeline/mexican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77813"/>
            <a:ext cx="6858000" cy="633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95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Thurs.  Warm-up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read page 277-280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		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 smtClean="0"/>
              <a:t>	  </a:t>
            </a:r>
            <a:r>
              <a:rPr lang="en-US" sz="4000" b="1" dirty="0" smtClean="0"/>
              <a:t>Assignment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Handout Compromise of 1850</a:t>
            </a:r>
          </a:p>
          <a:p>
            <a:r>
              <a:rPr lang="en-US" dirty="0" smtClean="0"/>
              <a:t>Mapping assignment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52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sz="4000" dirty="0" smtClean="0"/>
              <a:t>Compromise of 1850 </a:t>
            </a:r>
            <a:r>
              <a:rPr lang="en-US" sz="2000" dirty="0" smtClean="0"/>
              <a:t>Map</a:t>
            </a:r>
            <a:r>
              <a:rPr lang="en-US" sz="4000" dirty="0" smtClean="0"/>
              <a:t> </a:t>
            </a:r>
            <a:r>
              <a:rPr lang="en-US" sz="2000" dirty="0" smtClean="0"/>
              <a:t>page 279</a:t>
            </a:r>
            <a:endParaRPr lang="en-US" sz="20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399"/>
            <a:ext cx="8229600" cy="3200401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3600" dirty="0" smtClean="0">
                <a:solidFill>
                  <a:srgbClr val="FFFF00"/>
                </a:solidFill>
              </a:rPr>
              <a:t>3 parts to the treaty </a:t>
            </a:r>
            <a:r>
              <a:rPr lang="en-US" sz="3600" dirty="0" smtClean="0">
                <a:solidFill>
                  <a:srgbClr val="FFFF00"/>
                </a:solidFill>
              </a:rPr>
              <a:t>The </a:t>
            </a:r>
            <a:r>
              <a:rPr lang="en-US" sz="3600" dirty="0" smtClean="0">
                <a:solidFill>
                  <a:srgbClr val="FFFF00"/>
                </a:solidFill>
              </a:rPr>
              <a:t>Texas-New Mexico Boundary Act states that…</a:t>
            </a:r>
          </a:p>
          <a:p>
            <a:pPr marL="0" indent="0">
              <a:lnSpc>
                <a:spcPct val="90000"/>
              </a:lnSpc>
              <a:buNone/>
            </a:pPr>
            <a:endParaRPr lang="en-US" sz="3600" dirty="0" smtClean="0">
              <a:solidFill>
                <a:srgbClr val="FFFF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3600" dirty="0" smtClean="0">
                <a:solidFill>
                  <a:srgbClr val="FFFF00"/>
                </a:solidFill>
              </a:rPr>
              <a:t>Texas would receive $10 Million for land</a:t>
            </a:r>
          </a:p>
          <a:p>
            <a:pPr lvl="1">
              <a:lnSpc>
                <a:spcPct val="90000"/>
              </a:lnSpc>
            </a:pPr>
            <a:r>
              <a:rPr lang="en-US" sz="3600" dirty="0" smtClean="0">
                <a:solidFill>
                  <a:srgbClr val="FFFF00"/>
                </a:solidFill>
              </a:rPr>
              <a:t>Paying off Texas debt</a:t>
            </a:r>
          </a:p>
          <a:p>
            <a:pPr lvl="1">
              <a:lnSpc>
                <a:spcPct val="90000"/>
              </a:lnSpc>
            </a:pPr>
            <a:r>
              <a:rPr lang="en-US" sz="3600" dirty="0" smtClean="0">
                <a:solidFill>
                  <a:srgbClr val="FFFF00"/>
                </a:solidFill>
              </a:rPr>
              <a:t>Determine the Western Boundary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000" dirty="0"/>
              <a:t>Mexican and U.S. Policy on Texas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4530725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Although Santa Anna had agreed to the </a:t>
            </a:r>
            <a:r>
              <a:rPr lang="en-US" sz="2800" dirty="0" smtClean="0">
                <a:solidFill>
                  <a:srgbClr val="FFFF00"/>
                </a:solidFill>
              </a:rPr>
              <a:t>Treaty </a:t>
            </a:r>
            <a:r>
              <a:rPr lang="en-US" sz="2800" dirty="0">
                <a:solidFill>
                  <a:srgbClr val="FFFF00"/>
                </a:solidFill>
              </a:rPr>
              <a:t>of Velasco</a:t>
            </a:r>
            <a:r>
              <a:rPr lang="en-US" sz="2800" dirty="0"/>
              <a:t>, the Mexican government claimed that Santa Anna signed the agreements only because he believed his life to be in danger.  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International law and customs did not require a nation to honor agreements made under such conditions.</a:t>
            </a:r>
          </a:p>
        </p:txBody>
      </p:sp>
      <p:pic>
        <p:nvPicPr>
          <p:cNvPr id="2050" name="Picture 2" descr="https://www.tsl.texas.gov/sites/default/files/public/tslac/treasures/images/republic/san-jacinto/san-jacinto-by-hudd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038600"/>
            <a:ext cx="4151313" cy="261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r>
              <a:rPr lang="en-US" sz="4000" dirty="0"/>
              <a:t>Mexico Refused to Accept that Texas was Independent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530725"/>
          </a:xfrm>
        </p:spPr>
        <p:txBody>
          <a:bodyPr/>
          <a:lstStyle/>
          <a:p>
            <a:r>
              <a:rPr lang="en-US" sz="2800" dirty="0"/>
              <a:t>Mexico continued to think of Texas as </a:t>
            </a:r>
            <a:r>
              <a:rPr lang="en-US" sz="2800" dirty="0" smtClean="0"/>
              <a:t>their </a:t>
            </a:r>
            <a:r>
              <a:rPr lang="en-US" sz="2800" dirty="0" smtClean="0"/>
              <a:t>territory </a:t>
            </a:r>
            <a:r>
              <a:rPr lang="en-US" sz="2800" dirty="0"/>
              <a:t>for all the years that Texas was an independent </a:t>
            </a:r>
            <a:r>
              <a:rPr lang="en-US" sz="2800" dirty="0" smtClean="0"/>
              <a:t>republic</a:t>
            </a:r>
            <a:r>
              <a:rPr lang="en-US" sz="2800" dirty="0"/>
              <a:t> </a:t>
            </a:r>
            <a:r>
              <a:rPr lang="en-US" sz="2800" dirty="0" smtClean="0"/>
              <a:t>(1836-1845).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/>
              <a:t>Leaders in Mexico believed that the Texas Revolution was planned by the United States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/>
              <a:t>Mexico warned that if the U.S. annexed Texas, it would mean war.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1"/>
            <a:ext cx="8229600" cy="1143000"/>
          </a:xfrm>
        </p:spPr>
        <p:txBody>
          <a:bodyPr/>
          <a:lstStyle/>
          <a:p>
            <a:r>
              <a:rPr lang="en-US" dirty="0" smtClean="0"/>
              <a:t>Manifest Destiny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5867400" cy="4530725"/>
          </a:xfrm>
        </p:spPr>
        <p:txBody>
          <a:bodyPr/>
          <a:lstStyle/>
          <a:p>
            <a:r>
              <a:rPr lang="en-US" sz="2800" dirty="0" smtClean="0"/>
              <a:t>Many U.S. citizens believed in Manifest Destiny, that it was the United States’ God given right to expand from coast to coast.</a:t>
            </a:r>
          </a:p>
          <a:p>
            <a:endParaRPr lang="en-US" sz="2800" dirty="0"/>
          </a:p>
          <a:p>
            <a:r>
              <a:rPr lang="en-US" sz="2800" dirty="0" smtClean="0">
                <a:solidFill>
                  <a:srgbClr val="FFFF00"/>
                </a:solidFill>
              </a:rPr>
              <a:t>James K. Polk</a:t>
            </a:r>
            <a:r>
              <a:rPr lang="en-US" sz="2800" dirty="0" smtClean="0"/>
              <a:t>, is known as Mr. Manifest Destiny because he added more territories to the United States than any other president.</a:t>
            </a:r>
            <a:endParaRPr lang="en-US" sz="2800" dirty="0"/>
          </a:p>
        </p:txBody>
      </p:sp>
      <p:pic>
        <p:nvPicPr>
          <p:cNvPr id="3074" name="Picture 2" descr="http://upload.wikimedia.org/wikipedia/commons/thumb/1/1e/JamesKnoxPolk.png/220px-JamesKnoxPol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095499"/>
            <a:ext cx="2927922" cy="354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68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570"/>
            <a:ext cx="8229600" cy="1143000"/>
          </a:xfrm>
        </p:spPr>
        <p:txBody>
          <a:bodyPr/>
          <a:lstStyle/>
          <a:p>
            <a:r>
              <a:rPr lang="en-US" dirty="0" smtClean="0"/>
              <a:t>Manifest Destiny</a:t>
            </a:r>
            <a:endParaRPr lang="en-US" dirty="0"/>
          </a:p>
        </p:txBody>
      </p:sp>
      <p:pic>
        <p:nvPicPr>
          <p:cNvPr id="4102" name="Picture 6" descr="http://www.historyonthenet.com/American_West/images/manifestdestinylar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772400" cy="556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97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Texas Annexation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3555"/>
            <a:ext cx="8229600" cy="4530725"/>
          </a:xfrm>
        </p:spPr>
        <p:txBody>
          <a:bodyPr/>
          <a:lstStyle/>
          <a:p>
            <a:r>
              <a:rPr lang="en-US" dirty="0" smtClean="0"/>
              <a:t>1845, Texas becomes the 28</a:t>
            </a:r>
            <a:r>
              <a:rPr lang="en-US" baseline="30000" dirty="0" smtClean="0"/>
              <a:t>th</a:t>
            </a:r>
            <a:r>
              <a:rPr lang="en-US" dirty="0" smtClean="0"/>
              <a:t> state of the United States.</a:t>
            </a:r>
          </a:p>
          <a:p>
            <a:endParaRPr lang="en-US" dirty="0"/>
          </a:p>
          <a:p>
            <a:r>
              <a:rPr lang="en-US" dirty="0" smtClean="0"/>
              <a:t>The U.S. accepted Texas’s southern boundary as the Rio Grande (according to the Treaty of Velasco)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election of James K. Polk proved that more people in the U.S. supported the annexation of Texas than were against.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22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thehistoricpresent.files.wordpress.com/2011/01/disputed-texas-border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8600"/>
            <a:ext cx="5138319" cy="632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23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687" y="448410"/>
            <a:ext cx="8229600" cy="636587"/>
          </a:xfrm>
        </p:spPr>
        <p:txBody>
          <a:bodyPr/>
          <a:lstStyle/>
          <a:p>
            <a:r>
              <a:rPr lang="en-US" sz="3600" dirty="0"/>
              <a:t>Tensions Between Mexico and the United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30725"/>
          </a:xfrm>
        </p:spPr>
        <p:txBody>
          <a:bodyPr/>
          <a:lstStyle/>
          <a:p>
            <a:pPr marL="0" indent="0">
              <a:buNone/>
            </a:pPr>
            <a:endParaRPr lang="en-US" sz="2000" dirty="0"/>
          </a:p>
          <a:p>
            <a:r>
              <a:rPr lang="en-US" sz="2800" dirty="0" smtClean="0"/>
              <a:t>When Texas was annexed, the Mexican government threatened war.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U.S. President James K. Polk sent </a:t>
            </a:r>
            <a:r>
              <a:rPr lang="en-US" sz="2800" dirty="0" smtClean="0"/>
              <a:t>a </a:t>
            </a:r>
            <a:r>
              <a:rPr lang="en-US" sz="2800" dirty="0"/>
              <a:t>representative to Mexico to try to persuade Mexico to recognize Texas as part of the </a:t>
            </a:r>
            <a:r>
              <a:rPr lang="en-US" sz="2800" dirty="0" smtClean="0"/>
              <a:t>US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…and </a:t>
            </a:r>
            <a:r>
              <a:rPr lang="en-US" sz="2800" dirty="0"/>
              <a:t>to transfer California and all lands between Texas and California to the United States.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3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www.latinamericanstudies.org/mex-war-map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4" y="101372"/>
            <a:ext cx="9031406" cy="673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71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1904</TotalTime>
  <Words>737</Words>
  <Application>Microsoft Office PowerPoint</Application>
  <PresentationFormat>On-screen Show (4:3)</PresentationFormat>
  <Paragraphs>96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Wingdings</vt:lpstr>
      <vt:lpstr>Beam</vt:lpstr>
      <vt:lpstr>The United States  and Mexico at War</vt:lpstr>
      <vt:lpstr>Mexican and U.S. Policy on Texas</vt:lpstr>
      <vt:lpstr>Mexico Refused to Accept that Texas was Independent</vt:lpstr>
      <vt:lpstr>Manifest Destiny</vt:lpstr>
      <vt:lpstr>Manifest Destiny</vt:lpstr>
      <vt:lpstr>Texas Annexation</vt:lpstr>
      <vt:lpstr>PowerPoint Presentation</vt:lpstr>
      <vt:lpstr>Tensions Between Mexico and the United States</vt:lpstr>
      <vt:lpstr>PowerPoint Presentation</vt:lpstr>
      <vt:lpstr>Tensions Between Mexico and the United States</vt:lpstr>
      <vt:lpstr>PowerPoint Presentation</vt:lpstr>
      <vt:lpstr>Fighting Breaks Out</vt:lpstr>
      <vt:lpstr>The War with Mexico</vt:lpstr>
      <vt:lpstr>Texans in the War with Mexico</vt:lpstr>
      <vt:lpstr>Treaty of Guadalupe Hidalgo - 1848 </vt:lpstr>
      <vt:lpstr>PowerPoint Presentation</vt:lpstr>
      <vt:lpstr>Thurs.  Warm-up </vt:lpstr>
      <vt:lpstr>Compromise of 1850 Map page 279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United States  and Mexico at War</dc:title>
  <dc:creator>Fire Chief</dc:creator>
  <cp:lastModifiedBy>Nicoletti, Michael</cp:lastModifiedBy>
  <cp:revision>34</cp:revision>
  <cp:lastPrinted>2013-01-09T15:26:04Z</cp:lastPrinted>
  <dcterms:created xsi:type="dcterms:W3CDTF">2000-04-17T08:45:27Z</dcterms:created>
  <dcterms:modified xsi:type="dcterms:W3CDTF">2014-01-09T16:49:56Z</dcterms:modified>
</cp:coreProperties>
</file>